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5143500" type="screen16x9"/>
  <p:notesSz cx="6858000" cy="9144000"/>
  <p:embeddedFontLst>
    <p:embeddedFont>
      <p:font typeface="Maven Pro" panose="020B0604020202020204" charset="0"/>
      <p:regular r:id="rId15"/>
      <p:bold r:id="rId16"/>
    </p:embeddedFont>
    <p:embeddedFont>
      <p:font typeface="Nuni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60DD56-9882-4A01-BF81-5FEE96E7BD93}">
  <a:tblStyle styleId="{6660DD56-9882-4A01-BF81-5FEE96E7BD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5" d="100"/>
          <a:sy n="105" d="100"/>
        </p:scale>
        <p:origin x="16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Barrion cycle - high mass stars important af</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Get bullet points on what you wanna get across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556ea5d1c7_2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556ea5d1c7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 slides from last talk to relate IMF information and background info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56ea5d1c7_2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556ea5d1c7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56ea5d1c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56ea5d1c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Overall goals of the project as a whole blah blah</a:t>
            </a:r>
            <a:endParaRPr/>
          </a:p>
          <a:p>
            <a:pPr marL="0" lvl="0" indent="0" algn="l" rtl="0">
              <a:spcBef>
                <a:spcPts val="0"/>
              </a:spcBef>
              <a:spcAft>
                <a:spcPts val="0"/>
              </a:spcAft>
              <a:buNone/>
            </a:pPr>
            <a:endParaRPr/>
          </a:p>
          <a:p>
            <a:pPr marL="0" lvl="0" indent="0" algn="l" rtl="0">
              <a:spcBef>
                <a:spcPts val="0"/>
              </a:spcBef>
              <a:spcAft>
                <a:spcPts val="0"/>
              </a:spcAft>
              <a:buNone/>
            </a:pPr>
            <a:r>
              <a:rPr lang="en"/>
              <a:t>Write out initial mass function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56ea5d1c7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56ea5d1c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Remove H and He boxes and add carat above table that says low metallicity </a:t>
            </a:r>
            <a:endParaRPr/>
          </a:p>
          <a:p>
            <a:pPr marL="0" lvl="0" indent="0" algn="l" rtl="0">
              <a:spcBef>
                <a:spcPts val="0"/>
              </a:spcBef>
              <a:spcAft>
                <a:spcPts val="0"/>
              </a:spcAft>
              <a:buNone/>
            </a:pPr>
            <a:r>
              <a:rPr lang="en"/>
              <a:t>Redo table~ put log with O/H</a:t>
            </a:r>
            <a:endParaRPr/>
          </a:p>
          <a:p>
            <a:pPr marL="0" lvl="0" indent="0" algn="l" rtl="0">
              <a:spcBef>
                <a:spcPts val="0"/>
              </a:spcBef>
              <a:spcAft>
                <a:spcPts val="0"/>
              </a:spcAft>
              <a:buNone/>
            </a:pPr>
            <a:r>
              <a:rPr lang="en"/>
              <a:t>Add compare to solar - maybe add percent of solar metallicity column</a:t>
            </a:r>
            <a:endParaRPr/>
          </a:p>
          <a:p>
            <a:pPr marL="0" lvl="0" indent="0" algn="l" rtl="0">
              <a:spcBef>
                <a:spcPts val="0"/>
              </a:spcBef>
              <a:spcAft>
                <a:spcPts val="0"/>
              </a:spcAft>
              <a:buNone/>
            </a:pPr>
            <a:r>
              <a:rPr lang="en"/>
              <a:t>Solar metallicity is ~9.6 - more than an order of magnitude less</a:t>
            </a:r>
            <a:endParaRPr/>
          </a:p>
          <a:p>
            <a:pPr marL="0" lvl="0" indent="0" algn="l" rtl="0">
              <a:spcBef>
                <a:spcPts val="0"/>
              </a:spcBef>
              <a:spcAft>
                <a:spcPts val="0"/>
              </a:spcAft>
              <a:buNone/>
            </a:pPr>
            <a:endParaRPr/>
          </a:p>
          <a:p>
            <a:pPr marL="0" lvl="0" indent="0" algn="l" rtl="0">
              <a:spcBef>
                <a:spcPts val="0"/>
              </a:spcBef>
              <a:spcAft>
                <a:spcPts val="0"/>
              </a:spcAft>
              <a:buNone/>
            </a:pPr>
            <a:r>
              <a:rPr lang="en"/>
              <a:t>Explain metallicity FIRST!!!!!!!!!!! </a:t>
            </a:r>
            <a:endParaRPr/>
          </a:p>
          <a:p>
            <a:pPr marL="0" lvl="0" indent="0" algn="l" rtl="0">
              <a:spcBef>
                <a:spcPts val="0"/>
              </a:spcBef>
              <a:spcAft>
                <a:spcPts val="0"/>
              </a:spcAft>
              <a:buNone/>
            </a:pPr>
            <a:r>
              <a:rPr lang="en"/>
              <a:t>***add column comparing to percentage of solar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56ea5d1c7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56ea5d1c7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56ea5d1c7_2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56ea5d1c7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before getting into everything we’re doing right now, I’d like to quickly go over some things we did last year and we are still doing right now that relate to the overall goals. First most important is IMF. What the f is that? Well IMF stands for the initial mass function and basically, it’s the mass distribution of stars in a star-forming region. So when the IMF is measured, different masses of stars are thrown into quasi bins as shown in this wonderful graph that I found. So on the x axis we have stellar mass and on the y we have number of stars. So depending on the mass of the star, it gets placed somewhere along this graph. High mass, low mass, mid mass, etc. The way it’s shown rn, this graph shows the general IMF we see in today’s universe, which is an IMF skewed towards lower mass stars. High mass stars are not super common, and we see lots of lower mass stars. The actual value of this IMF, is the slope of this line. It’s about -2.0 and we call it the Salpeter value. In the early universe, however, (remember this is our main goal, characterizing the early universe), we expect an IMF skewed towards higher masses, and this is because back then there were only “non-metals” like hydrogen and helium present (should I go more into this?? Or is there not enough time??) To do this portion of the work, we are using aperture photometry to measure IMF.</a:t>
            </a:r>
            <a:endParaRPr/>
          </a:p>
          <a:p>
            <a:pPr marL="0" lvl="0" indent="0" algn="l" rtl="0">
              <a:spcBef>
                <a:spcPts val="0"/>
              </a:spcBef>
              <a:spcAft>
                <a:spcPts val="0"/>
              </a:spcAft>
              <a:buNone/>
            </a:pPr>
            <a:endParaRPr/>
          </a:p>
          <a:p>
            <a:pPr marL="0" lvl="0" indent="0" algn="l" rtl="0">
              <a:spcBef>
                <a:spcPts val="0"/>
              </a:spcBef>
              <a:spcAft>
                <a:spcPts val="0"/>
              </a:spcAft>
              <a:buNone/>
            </a:pPr>
            <a:r>
              <a:rPr lang="en"/>
              <a:t>We are measuring the brightness of the stars → which will relate to the mass of the stars (using aperture photometry)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56ea5d1c7_2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556ea5d1c7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here on, I will be talking about things I’ve learned and done this year</a:t>
            </a:r>
            <a:endParaRPr/>
          </a:p>
          <a:p>
            <a:pPr marL="0" lvl="0" indent="0" algn="l" rtl="0">
              <a:spcBef>
                <a:spcPts val="0"/>
              </a:spcBef>
              <a:spcAft>
                <a:spcPts val="0"/>
              </a:spcAft>
              <a:buNone/>
            </a:pPr>
            <a:r>
              <a:rPr lang="en"/>
              <a:t>Talk about right side first!</a:t>
            </a:r>
            <a:endParaRPr/>
          </a:p>
          <a:p>
            <a:pPr marL="0" lvl="0" indent="0" algn="l" rtl="0">
              <a:spcBef>
                <a:spcPts val="0"/>
              </a:spcBef>
              <a:spcAft>
                <a:spcPts val="0"/>
              </a:spcAft>
              <a:buNone/>
            </a:pPr>
            <a:r>
              <a:rPr lang="en"/>
              <a:t>Change nebula picture to cartoon picture of cloud</a:t>
            </a:r>
            <a:endParaRPr/>
          </a:p>
          <a:p>
            <a:pPr marL="0" lvl="0" indent="0" algn="l" rtl="0">
              <a:spcBef>
                <a:spcPts val="0"/>
              </a:spcBef>
              <a:spcAft>
                <a:spcPts val="0"/>
              </a:spcAft>
              <a:buNone/>
            </a:pPr>
            <a:r>
              <a:rPr lang="en"/>
              <a:t>What we’ve already done:</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Analyze IMF of local, low-metallicity dwarf galaxies to characterize star forming regions of the early universe</a:t>
            </a:r>
            <a:endParaRPr/>
          </a:p>
          <a:p>
            <a:pPr marL="457200" lvl="0" indent="-298450" algn="l" rtl="0">
              <a:spcBef>
                <a:spcPts val="0"/>
              </a:spcBef>
              <a:spcAft>
                <a:spcPts val="0"/>
              </a:spcAft>
              <a:buSzPts val="1100"/>
              <a:buChar char="-"/>
            </a:pPr>
            <a:r>
              <a:rPr lang="en"/>
              <a:t>Done with stellar flux measurements using aperture photometry</a:t>
            </a:r>
            <a:endParaRPr/>
          </a:p>
          <a:p>
            <a:pPr marL="457200" lvl="0" indent="-298450" algn="l" rtl="0">
              <a:spcBef>
                <a:spcPts val="0"/>
              </a:spcBef>
              <a:spcAft>
                <a:spcPts val="0"/>
              </a:spcAft>
              <a:buSzPts val="1100"/>
              <a:buChar char="-"/>
            </a:pPr>
            <a:r>
              <a:rPr lang="en"/>
              <a:t>Next piece → map cooling</a:t>
            </a:r>
            <a:endParaRPr/>
          </a:p>
          <a:p>
            <a:pPr marL="0" lvl="0" indent="0" algn="l" rtl="0">
              <a:spcBef>
                <a:spcPts val="0"/>
              </a:spcBef>
              <a:spcAft>
                <a:spcPts val="0"/>
              </a:spcAft>
              <a:buNone/>
            </a:pPr>
            <a:endParaRPr/>
          </a:p>
          <a:p>
            <a:pPr marL="0" lvl="0" indent="0" algn="l" rtl="0">
              <a:spcBef>
                <a:spcPts val="0"/>
              </a:spcBef>
              <a:spcAft>
                <a:spcPts val="0"/>
              </a:spcAft>
              <a:buNone/>
            </a:pPr>
            <a:r>
              <a:rPr lang="en"/>
              <a:t>Next Goals: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Analyze abundance of ionized Carbon (CII) (also OI) in our targets</a:t>
            </a:r>
            <a:endParaRPr/>
          </a:p>
          <a:p>
            <a:pPr marL="457200" lvl="0" indent="-298450" algn="l" rtl="0">
              <a:spcBef>
                <a:spcPts val="0"/>
              </a:spcBef>
              <a:spcAft>
                <a:spcPts val="0"/>
              </a:spcAft>
              <a:buSzPts val="1100"/>
              <a:buChar char="-"/>
            </a:pPr>
            <a:r>
              <a:rPr lang="en"/>
              <a:t>From CII (and OI) abundances, we can map cooling of atomic gas in star forming regions</a:t>
            </a:r>
            <a:endParaRPr/>
          </a:p>
          <a:p>
            <a:pPr marL="457200" lvl="0" indent="-298450" algn="l" rtl="0">
              <a:spcBef>
                <a:spcPts val="0"/>
              </a:spcBef>
              <a:spcAft>
                <a:spcPts val="0"/>
              </a:spcAft>
              <a:buSzPts val="1100"/>
              <a:buChar char="-"/>
            </a:pPr>
            <a:r>
              <a:rPr lang="en"/>
              <a:t>We then hope to relate these abundances to measurements of IMF in our targets and characterize early universe star 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So a lot of this doesn’t make much sense if you don’t know what it is, so let’s break it down~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56ea5d1c7_2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556ea5d1c7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CII cools well at all densities</a:t>
            </a:r>
            <a:endParaRPr/>
          </a:p>
          <a:p>
            <a:pPr marL="0" lvl="0" indent="0" algn="l" rtl="0">
              <a:spcBef>
                <a:spcPts val="0"/>
              </a:spcBef>
              <a:spcAft>
                <a:spcPts val="0"/>
              </a:spcAft>
              <a:buNone/>
            </a:pPr>
            <a:r>
              <a:rPr lang="en"/>
              <a:t>So why does the abundance of ionized carbon help us map cooling of atomic gas?</a:t>
            </a:r>
            <a:endParaRPr/>
          </a:p>
          <a:p>
            <a:pPr marL="0" lvl="0" indent="0" algn="l" rtl="0">
              <a:spcBef>
                <a:spcPts val="0"/>
              </a:spcBef>
              <a:spcAft>
                <a:spcPts val="0"/>
              </a:spcAft>
              <a:buNone/>
            </a:pPr>
            <a:endParaRPr/>
          </a:p>
          <a:p>
            <a:pPr marL="0" lvl="0" indent="0" algn="l" rtl="0">
              <a:spcBef>
                <a:spcPts val="0"/>
              </a:spcBef>
              <a:spcAft>
                <a:spcPts val="0"/>
              </a:spcAft>
              <a:buNone/>
            </a:pPr>
            <a:r>
              <a:rPr lang="en"/>
              <a:t>Every atom has protons and neutrons in the nucleus and then electrons surrounding it in atomic orbitals. Generally, depending on the element, these orbitals take on various different shapes depending on the type of orbital, but the general model to represent </a:t>
            </a:r>
            <a:r>
              <a:rPr lang="en" i="1"/>
              <a:t>energy levels</a:t>
            </a:r>
            <a:r>
              <a:rPr lang="en"/>
              <a:t> of these electrons looks like this. For ionized carbon, which is carbon that has been ionized once from radiation in the universe, this is the energy level model of the atom - same as a normal carbon atom, just minus one electron. In these stellar forming regions, which are filled with molecular gas, particles are moving around and thus bumping into each other all the time. That movement of particles is what gives us </a:t>
            </a:r>
            <a:r>
              <a:rPr lang="en" i="1"/>
              <a:t>temperature</a:t>
            </a:r>
            <a:r>
              <a:rPr lang="en"/>
              <a:t> - measurement of kinetic energy i.e. movement of particles. This means that the less kinetic energy, the lower the temperature. So in this environment where particles are moving around and bumping into each other, ionized carbon that is present in this region will readily allow cooling to occur through the process shown in this diagram - the excitement of an electron when energy is put in. As particles, specifically electrons, bump into ionized carbon atoms, those electrons cause an energy change and will cause an electron in the atom to move up an energy level - excited electron. However, because the general trend of all atoms and molecules in the universe is to retain the lowest energy state possible, that excited electron wants to move back down to its original energy state and when it does that, the energy initially gained will be released as infrared light. When energy is </a:t>
            </a:r>
            <a:r>
              <a:rPr lang="en" i="1"/>
              <a:t>lost, </a:t>
            </a:r>
            <a:r>
              <a:rPr lang="en"/>
              <a:t>the temperature will be lower. Thus, this loss of energy results in </a:t>
            </a:r>
            <a:r>
              <a:rPr lang="en" i="1"/>
              <a:t>cooling</a:t>
            </a:r>
            <a:r>
              <a:rPr lang="en"/>
              <a:t> (since decrease in energy = decrease in temperature). So we want to measure how much this is happening in these environments - how much of this gas is being cooled by CII.</a:t>
            </a:r>
            <a:endParaRPr/>
          </a:p>
          <a:p>
            <a:pPr marL="0" lvl="0" indent="0" algn="l" rtl="0">
              <a:spcBef>
                <a:spcPts val="0"/>
              </a:spcBef>
              <a:spcAft>
                <a:spcPts val="0"/>
              </a:spcAft>
              <a:buNone/>
            </a:pPr>
            <a:endParaRPr/>
          </a:p>
          <a:p>
            <a:pPr marL="0" lvl="0" indent="0" algn="l" rtl="0">
              <a:spcBef>
                <a:spcPts val="0"/>
              </a:spcBef>
              <a:spcAft>
                <a:spcPts val="0"/>
              </a:spcAft>
              <a:buNone/>
            </a:pPr>
            <a:r>
              <a:rPr lang="en"/>
              <a:t>IR light has longer wavelength than light like say UV light and longer wavelengths can move through and out of the cloud more easily. Ideally radio, but radio emissions not helpful for cooling.</a:t>
            </a:r>
            <a:endParaRPr/>
          </a:p>
          <a:p>
            <a:pPr marL="0" lvl="0" indent="0" algn="l" rtl="0">
              <a:spcBef>
                <a:spcPts val="0"/>
              </a:spcBef>
              <a:spcAft>
                <a:spcPts val="0"/>
              </a:spcAft>
              <a:buNone/>
            </a:pPr>
            <a:endParaRPr/>
          </a:p>
          <a:p>
            <a:pPr marL="0" lvl="0" indent="0" algn="l" rtl="0">
              <a:spcBef>
                <a:spcPts val="0"/>
              </a:spcBef>
              <a:spcAft>
                <a:spcPts val="0"/>
              </a:spcAft>
              <a:buNone/>
            </a:pPr>
            <a:r>
              <a:rPr lang="en"/>
              <a:t>Factors for why Carbon is useful for cooling:</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Abundance - carbon and oxygen are very abundant in the universe - Oxygen then Carbon after H and He - this process is common, so it’s easy for us to measure</a:t>
            </a:r>
            <a:endParaRPr/>
          </a:p>
          <a:p>
            <a:pPr marL="457200" lvl="0" indent="-298450" algn="l" rtl="0">
              <a:spcBef>
                <a:spcPts val="0"/>
              </a:spcBef>
              <a:spcAft>
                <a:spcPts val="0"/>
              </a:spcAft>
              <a:buSzPts val="1100"/>
              <a:buChar char="-"/>
            </a:pPr>
            <a:r>
              <a:rPr lang="en"/>
              <a:t>Cooling rate → carbon transitions and therefore energy release (cooling) can happen at much lower densities, which is why using carbon is the most useful. Oxygen does not do this until much higher densities, which only exist primarily right around high mass stars. </a:t>
            </a:r>
            <a:endParaRPr/>
          </a:p>
          <a:p>
            <a:pPr marL="457200" lvl="0" indent="-298450" algn="l" rtl="0">
              <a:spcBef>
                <a:spcPts val="0"/>
              </a:spcBef>
              <a:spcAft>
                <a:spcPts val="0"/>
              </a:spcAft>
              <a:buSzPts val="1100"/>
              <a:buChar char="-"/>
            </a:pPr>
            <a:r>
              <a:rPr lang="en"/>
              <a:t>How easily energy can leave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56ea5d1c7_2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56ea5d1c7_2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no data, add horizontal axis with numbers</a:t>
            </a:r>
            <a:endParaRPr/>
          </a:p>
          <a:p>
            <a:pPr marL="0" lvl="0" indent="0" algn="l" rtl="0">
              <a:spcBef>
                <a:spcPts val="0"/>
              </a:spcBef>
              <a:spcAft>
                <a:spcPts val="0"/>
              </a:spcAft>
              <a:buNone/>
            </a:pPr>
            <a:r>
              <a:rPr lang="en"/>
              <a:t>Heat map images</a:t>
            </a:r>
            <a:endParaRPr/>
          </a:p>
          <a:p>
            <a:pPr marL="0" lvl="0" indent="0" algn="l" rtl="0">
              <a:spcBef>
                <a:spcPts val="0"/>
              </a:spcBef>
              <a:spcAft>
                <a:spcPts val="0"/>
              </a:spcAft>
              <a:buNone/>
            </a:pPr>
            <a:r>
              <a:rPr lang="en"/>
              <a:t>Thing I did: retrieving data from archive</a:t>
            </a:r>
            <a:endParaRPr/>
          </a:p>
          <a:p>
            <a:pPr marL="0" lvl="0" indent="0" algn="l" rtl="0">
              <a:spcBef>
                <a:spcPts val="0"/>
              </a:spcBef>
              <a:spcAft>
                <a:spcPts val="0"/>
              </a:spcAft>
              <a:buNone/>
            </a:pPr>
            <a:r>
              <a:rPr lang="en"/>
              <a:t>Make a timeline from August until now~ EVERYTHING</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But how do we measure it?</a:t>
            </a:r>
            <a:endParaRPr/>
          </a:p>
          <a:p>
            <a:pPr marL="0" lvl="0" indent="0" algn="l" rtl="0">
              <a:spcBef>
                <a:spcPts val="0"/>
              </a:spcBef>
              <a:spcAft>
                <a:spcPts val="0"/>
              </a:spcAft>
              <a:buNone/>
            </a:pPr>
            <a:endParaRPr/>
          </a:p>
          <a:p>
            <a:pPr marL="0" lvl="0" indent="0" algn="l" rtl="0">
              <a:spcBef>
                <a:spcPts val="0"/>
              </a:spcBef>
              <a:spcAft>
                <a:spcPts val="0"/>
              </a:spcAft>
              <a:buNone/>
            </a:pPr>
            <a:r>
              <a:rPr lang="en"/>
              <a:t>Well, as I said earlier, the energy that leaves each of those individual ionized carbon atoms leaves as </a:t>
            </a:r>
            <a:r>
              <a:rPr lang="en" i="1"/>
              <a:t>infrared light</a:t>
            </a:r>
            <a:r>
              <a:rPr lang="en"/>
              <a:t> - that light is </a:t>
            </a:r>
            <a:r>
              <a:rPr lang="en" i="1"/>
              <a:t>emitted</a:t>
            </a:r>
            <a:r>
              <a:rPr lang="en"/>
              <a:t> i.e. we can collect an emission spectrum from the gas and see how much ionized carbon emission is taking place to determine how much cooling is occuring. When we collect a spectrum, this is generally how it will look. You will have a peak emitted at a certain frequency and the area under that peak will tell us how much ionized carbon underwent this cooling process. To do this, we first need to determine this baseline and from that baseline we then need to determine how to find the area and thus the amount of CII. </a:t>
            </a:r>
            <a:endParaRPr/>
          </a:p>
          <a:p>
            <a:pPr marL="0" lvl="0" indent="0" algn="l" rtl="0">
              <a:spcBef>
                <a:spcPts val="0"/>
              </a:spcBef>
              <a:spcAft>
                <a:spcPts val="0"/>
              </a:spcAft>
              <a:buNone/>
            </a:pPr>
            <a:endParaRPr/>
          </a:p>
          <a:p>
            <a:pPr marL="0" lvl="0" indent="0" algn="l" rtl="0">
              <a:spcBef>
                <a:spcPts val="0"/>
              </a:spcBef>
              <a:spcAft>
                <a:spcPts val="0"/>
              </a:spcAft>
              <a:buNone/>
            </a:pPr>
            <a:r>
              <a:rPr lang="en"/>
              <a:t>Starting from a certain, determined baseline, we will measure the area under the curve to determine how much this release of energy - how much this cooling - occurs. </a:t>
            </a:r>
            <a:endParaRPr/>
          </a:p>
          <a:p>
            <a:pPr marL="0" lvl="0" indent="0" algn="l" rtl="0">
              <a:spcBef>
                <a:spcPts val="0"/>
              </a:spcBef>
              <a:spcAft>
                <a:spcPts val="0"/>
              </a:spcAft>
              <a:buNone/>
            </a:pPr>
            <a:endParaRPr/>
          </a:p>
          <a:p>
            <a:pPr marL="0" lvl="0" indent="0" algn="l" rtl="0">
              <a:spcBef>
                <a:spcPts val="0"/>
              </a:spcBef>
              <a:spcAft>
                <a:spcPts val="0"/>
              </a:spcAft>
              <a:buNone/>
            </a:pPr>
            <a:r>
              <a:rPr lang="en"/>
              <a:t>Change amount of cii to amount of cooling</a:t>
            </a:r>
            <a:endParaRPr/>
          </a:p>
          <a:p>
            <a:pPr marL="0" lvl="0" indent="0" algn="l" rtl="0">
              <a:spcBef>
                <a:spcPts val="0"/>
              </a:spcBef>
              <a:spcAft>
                <a:spcPts val="0"/>
              </a:spcAft>
              <a:buNone/>
            </a:pPr>
            <a:endParaRPr/>
          </a:p>
          <a:p>
            <a:pPr marL="0" lvl="0" indent="0" algn="l" rtl="0">
              <a:spcBef>
                <a:spcPts val="0"/>
              </a:spcBef>
              <a:spcAft>
                <a:spcPts val="0"/>
              </a:spcAft>
              <a:buNone/>
            </a:pPr>
            <a:r>
              <a:rPr lang="en"/>
              <a:t>Fit gaussian to data → where we will start trying to find the area under the curve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56ea5d1c7_2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556ea5d1c7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610900" y="384725"/>
            <a:ext cx="8222100" cy="160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FFFFFF"/>
                </a:solidFill>
              </a:rPr>
              <a:t>Mapping Cooling of Interstellar Atomic Gas with CII Emission Spectroscopy</a:t>
            </a:r>
            <a:endParaRPr b="1" dirty="0">
              <a:solidFill>
                <a:srgbClr val="FFFFFF"/>
              </a:solidFill>
            </a:endParaRPr>
          </a:p>
        </p:txBody>
      </p:sp>
      <p:sp>
        <p:nvSpPr>
          <p:cNvPr id="278" name="Google Shape;278;p13"/>
          <p:cNvSpPr txBox="1">
            <a:spLocks noGrp="1"/>
          </p:cNvSpPr>
          <p:nvPr>
            <p:ph type="subTitle" idx="1"/>
          </p:nvPr>
        </p:nvSpPr>
        <p:spPr>
          <a:xfrm>
            <a:off x="5590100" y="4346563"/>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Emily Apel, Rhonda Holton, Paul Scowen</a:t>
            </a:r>
            <a:endParaRPr sz="1800"/>
          </a:p>
        </p:txBody>
      </p:sp>
      <p:pic>
        <p:nvPicPr>
          <p:cNvPr id="279" name="Google Shape;279;p13"/>
          <p:cNvPicPr preferRelativeResize="0"/>
          <p:nvPr/>
        </p:nvPicPr>
        <p:blipFill>
          <a:blip r:embed="rId3">
            <a:alphaModFix/>
          </a:blip>
          <a:stretch>
            <a:fillRect/>
          </a:stretch>
        </p:blipFill>
        <p:spPr>
          <a:xfrm>
            <a:off x="1317975" y="2254800"/>
            <a:ext cx="3370950" cy="2528251"/>
          </a:xfrm>
          <a:prstGeom prst="rect">
            <a:avLst/>
          </a:prstGeom>
          <a:noFill/>
          <a:ln>
            <a:noFill/>
          </a:ln>
        </p:spPr>
      </p:pic>
      <p:sp>
        <p:nvSpPr>
          <p:cNvPr id="280" name="Google Shape;280;p13"/>
          <p:cNvSpPr txBox="1"/>
          <p:nvPr/>
        </p:nvSpPr>
        <p:spPr>
          <a:xfrm>
            <a:off x="1414700" y="4783050"/>
            <a:ext cx="900000" cy="3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Nunito"/>
                <a:ea typeface="Nunito"/>
                <a:cs typeface="Nunito"/>
                <a:sym typeface="Nunito"/>
              </a:rPr>
              <a:t>Credit</a:t>
            </a:r>
            <a:r>
              <a:rPr lang="en" sz="900">
                <a:latin typeface="Nunito"/>
                <a:ea typeface="Nunito"/>
                <a:cs typeface="Nunito"/>
                <a:sym typeface="Nunito"/>
              </a:rPr>
              <a:t>: NASA</a:t>
            </a:r>
            <a:endParaRPr sz="900">
              <a:latin typeface="Nunito"/>
              <a:ea typeface="Nunito"/>
              <a:cs typeface="Nunito"/>
              <a:sym typeface="Nunito"/>
            </a:endParaRPr>
          </a:p>
        </p:txBody>
      </p:sp>
      <p:pic>
        <p:nvPicPr>
          <p:cNvPr id="281" name="Google Shape;281;p13"/>
          <p:cNvPicPr preferRelativeResize="0"/>
          <p:nvPr/>
        </p:nvPicPr>
        <p:blipFill>
          <a:blip r:embed="rId4">
            <a:alphaModFix/>
          </a:blip>
          <a:stretch>
            <a:fillRect/>
          </a:stretch>
        </p:blipFill>
        <p:spPr>
          <a:xfrm>
            <a:off x="5458153" y="1633950"/>
            <a:ext cx="2542200" cy="2262575"/>
          </a:xfrm>
          <a:prstGeom prst="rect">
            <a:avLst/>
          </a:prstGeom>
          <a:noFill/>
          <a:ln>
            <a:noFill/>
          </a:ln>
        </p:spPr>
      </p:pic>
      <p:sp>
        <p:nvSpPr>
          <p:cNvPr id="282" name="Google Shape;282;p13"/>
          <p:cNvSpPr txBox="1"/>
          <p:nvPr/>
        </p:nvSpPr>
        <p:spPr>
          <a:xfrm>
            <a:off x="5458150" y="3922375"/>
            <a:ext cx="2713200" cy="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900" b="1"/>
              <a:t>Credit: </a:t>
            </a:r>
            <a:r>
              <a:rPr lang="en" sz="900"/>
              <a:t>Local Group Galaxies Survey Team/NOAO/AURA/ NSF.</a:t>
            </a:r>
            <a:endParaRPr sz="900">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3"/>
          <p:cNvSpPr txBox="1">
            <a:spLocks noGrp="1"/>
          </p:cNvSpPr>
          <p:nvPr>
            <p:ph type="title"/>
          </p:nvPr>
        </p:nvSpPr>
        <p:spPr>
          <a:xfrm>
            <a:off x="1299600" y="71292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Importance of Results</a:t>
            </a:r>
            <a:endParaRPr sz="3000" b="1"/>
          </a:p>
        </p:txBody>
      </p:sp>
      <p:sp>
        <p:nvSpPr>
          <p:cNvPr id="377" name="Google Shape;377;p23"/>
          <p:cNvSpPr txBox="1">
            <a:spLocks noGrp="1"/>
          </p:cNvSpPr>
          <p:nvPr>
            <p:ph type="body" idx="1"/>
          </p:nvPr>
        </p:nvSpPr>
        <p:spPr>
          <a:xfrm>
            <a:off x="206400" y="1627025"/>
            <a:ext cx="8731200" cy="2988300"/>
          </a:xfrm>
          <a:prstGeom prst="rect">
            <a:avLst/>
          </a:prstGeom>
        </p:spPr>
        <p:txBody>
          <a:bodyPr spcFirstLastPara="1" wrap="square" lIns="91425" tIns="91425" rIns="91425" bIns="91425" anchor="t" anchorCtr="0">
            <a:noAutofit/>
          </a:bodyPr>
          <a:lstStyle/>
          <a:p>
            <a:pPr marL="914400" lvl="0" indent="-381000" algn="l" rtl="0">
              <a:spcBef>
                <a:spcPts val="0"/>
              </a:spcBef>
              <a:spcAft>
                <a:spcPts val="0"/>
              </a:spcAft>
              <a:buSzPts val="2400"/>
              <a:buChar char="➢"/>
            </a:pPr>
            <a:r>
              <a:rPr lang="en" sz="2400">
                <a:solidFill>
                  <a:srgbClr val="000000"/>
                </a:solidFill>
                <a:latin typeface="Arial"/>
                <a:ea typeface="Arial"/>
                <a:cs typeface="Arial"/>
                <a:sym typeface="Arial"/>
              </a:rPr>
              <a:t>This year, we developed a method for measuring cooling of atomic gas in our targets using spectroscopy.</a:t>
            </a:r>
            <a:endParaRPr sz="2400">
              <a:solidFill>
                <a:srgbClr val="000000"/>
              </a:solidFill>
              <a:latin typeface="Arial"/>
              <a:ea typeface="Arial"/>
              <a:cs typeface="Arial"/>
              <a:sym typeface="Arial"/>
            </a:endParaRPr>
          </a:p>
          <a:p>
            <a:pPr marL="914400" lvl="0" indent="-381000" algn="l" rtl="0">
              <a:spcBef>
                <a:spcPts val="1000"/>
              </a:spcBef>
              <a:spcAft>
                <a:spcPts val="0"/>
              </a:spcAft>
              <a:buSzPts val="2400"/>
              <a:buChar char="➢"/>
            </a:pPr>
            <a:r>
              <a:rPr lang="en" sz="2400">
                <a:solidFill>
                  <a:srgbClr val="000000"/>
                </a:solidFill>
                <a:latin typeface="Arial"/>
                <a:ea typeface="Arial"/>
                <a:cs typeface="Arial"/>
                <a:sym typeface="Arial"/>
              </a:rPr>
              <a:t>Next we will relate cooling to IMF in our target galaxies.</a:t>
            </a:r>
            <a:endParaRPr sz="2400">
              <a:solidFill>
                <a:srgbClr val="000000"/>
              </a:solidFill>
              <a:latin typeface="Arial"/>
              <a:ea typeface="Arial"/>
              <a:cs typeface="Arial"/>
              <a:sym typeface="Arial"/>
            </a:endParaRPr>
          </a:p>
          <a:p>
            <a:pPr marL="914400" lvl="0" indent="-381000" algn="l" rtl="0">
              <a:spcBef>
                <a:spcPts val="1000"/>
              </a:spcBef>
              <a:spcAft>
                <a:spcPts val="1000"/>
              </a:spcAft>
              <a:buSzPts val="2400"/>
              <a:buChar char="➢"/>
            </a:pPr>
            <a:r>
              <a:rPr lang="en" sz="2400">
                <a:solidFill>
                  <a:srgbClr val="000000"/>
                </a:solidFill>
                <a:latin typeface="Arial"/>
                <a:ea typeface="Arial"/>
                <a:cs typeface="Arial"/>
                <a:sym typeface="Arial"/>
              </a:rPr>
              <a:t>We predict regions with less cooling will have more high mass stars and vice versa.</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4"/>
          <p:cNvSpPr txBox="1">
            <a:spLocks noGrp="1"/>
          </p:cNvSpPr>
          <p:nvPr>
            <p:ph type="title"/>
          </p:nvPr>
        </p:nvSpPr>
        <p:spPr>
          <a:xfrm>
            <a:off x="1303800" y="7790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Acknowledgements</a:t>
            </a:r>
            <a:endParaRPr/>
          </a:p>
        </p:txBody>
      </p:sp>
      <p:sp>
        <p:nvSpPr>
          <p:cNvPr id="383" name="Google Shape;383;p2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Paul Scowen</a:t>
            </a:r>
            <a:endParaRPr sz="2400" dirty="0"/>
          </a:p>
          <a:p>
            <a:pPr marL="457200" lvl="0" indent="-381000" algn="l" rtl="0">
              <a:spcBef>
                <a:spcPts val="0"/>
              </a:spcBef>
              <a:spcAft>
                <a:spcPts val="0"/>
              </a:spcAft>
              <a:buSzPts val="2400"/>
              <a:buChar char="●"/>
            </a:pPr>
            <a:r>
              <a:rPr lang="en" sz="2400" dirty="0"/>
              <a:t>Rhonda Holton</a:t>
            </a:r>
            <a:endParaRPr sz="2400" dirty="0"/>
          </a:p>
          <a:p>
            <a:pPr marL="457200" lvl="0" indent="-381000" algn="l" rtl="0">
              <a:spcBef>
                <a:spcPts val="0"/>
              </a:spcBef>
              <a:spcAft>
                <a:spcPts val="0"/>
              </a:spcAft>
              <a:buSzPts val="2400"/>
              <a:buChar char="●"/>
            </a:pPr>
            <a:r>
              <a:rPr lang="en" sz="2400" dirty="0"/>
              <a:t>Karen Knierman</a:t>
            </a:r>
          </a:p>
          <a:p>
            <a:pPr marL="457200" lvl="0" indent="-381000" algn="l" rtl="0">
              <a:spcBef>
                <a:spcPts val="0"/>
              </a:spcBef>
              <a:spcAft>
                <a:spcPts val="0"/>
              </a:spcAft>
              <a:buSzPts val="2400"/>
              <a:buChar char="●"/>
            </a:pPr>
            <a:r>
              <a:rPr lang="en" sz="2400" dirty="0"/>
              <a:t>Jackie M</a:t>
            </a:r>
            <a:r>
              <a:rPr lang="en-US" sz="2400" dirty="0" err="1"/>
              <a:t>onkiewicz</a:t>
            </a:r>
            <a:endParaRPr sz="2400" dirty="0"/>
          </a:p>
          <a:p>
            <a:pPr marL="457200" lvl="0" indent="-381000" algn="l" rtl="0">
              <a:spcBef>
                <a:spcPts val="0"/>
              </a:spcBef>
              <a:spcAft>
                <a:spcPts val="0"/>
              </a:spcAft>
              <a:buSzPts val="2400"/>
              <a:buChar char="●"/>
            </a:pPr>
            <a:r>
              <a:rPr lang="en" sz="2400" dirty="0"/>
              <a:t>ASU/NASA Space Grant</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1DAE01-9011-45D9-B540-A5AB2C58AC01}"/>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619DCC20-90ED-4DA6-8BCE-6889626F35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2479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5"/>
          <p:cNvSpPr txBox="1">
            <a:spLocks noGrp="1"/>
          </p:cNvSpPr>
          <p:nvPr>
            <p:ph type="title"/>
          </p:nvPr>
        </p:nvSpPr>
        <p:spPr>
          <a:xfrm>
            <a:off x="1303800" y="6113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Overall Goals</a:t>
            </a:r>
            <a:endParaRPr sz="3000" b="1"/>
          </a:p>
        </p:txBody>
      </p:sp>
      <p:sp>
        <p:nvSpPr>
          <p:cNvPr id="298" name="Google Shape;298;p15"/>
          <p:cNvSpPr txBox="1">
            <a:spLocks noGrp="1"/>
          </p:cNvSpPr>
          <p:nvPr>
            <p:ph type="body" idx="1"/>
          </p:nvPr>
        </p:nvSpPr>
        <p:spPr>
          <a:xfrm>
            <a:off x="1303800" y="1432850"/>
            <a:ext cx="7030500" cy="25416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Font typeface="Arial"/>
              <a:buChar char="●"/>
            </a:pPr>
            <a:r>
              <a:rPr lang="en" sz="3000" dirty="0">
                <a:solidFill>
                  <a:srgbClr val="000000"/>
                </a:solidFill>
                <a:latin typeface="Arial"/>
                <a:ea typeface="Arial"/>
                <a:cs typeface="Arial"/>
                <a:sym typeface="Arial"/>
              </a:rPr>
              <a:t>Relate slope of Initial Mass Function (IMF) to cooling of atomic gas in local, low-metallicity dwarf galaxies</a:t>
            </a:r>
            <a:endParaRPr sz="3000" dirty="0">
              <a:solidFill>
                <a:srgbClr val="000000"/>
              </a:solidFill>
              <a:latin typeface="Arial"/>
              <a:ea typeface="Arial"/>
              <a:cs typeface="Arial"/>
              <a:sym typeface="Arial"/>
            </a:endParaRPr>
          </a:p>
          <a:p>
            <a:pPr marL="457200" lvl="0" indent="-419100" algn="l" rtl="0">
              <a:spcBef>
                <a:spcPts val="0"/>
              </a:spcBef>
              <a:spcAft>
                <a:spcPts val="0"/>
              </a:spcAft>
              <a:buClr>
                <a:srgbClr val="000000"/>
              </a:buClr>
              <a:buSzPts val="3000"/>
              <a:buFont typeface="Arial"/>
              <a:buChar char="●"/>
            </a:pPr>
            <a:r>
              <a:rPr lang="en" sz="3000" dirty="0">
                <a:solidFill>
                  <a:srgbClr val="000000"/>
                </a:solidFill>
                <a:latin typeface="Arial"/>
                <a:ea typeface="Arial"/>
                <a:cs typeface="Arial"/>
                <a:sym typeface="Arial"/>
              </a:rPr>
              <a:t>Use low-metallicity dwarf galaxies as a proxy to characterize early universe star formation</a:t>
            </a:r>
            <a:endParaRPr sz="3000" dirty="0">
              <a:solidFill>
                <a:srgbClr val="000000"/>
              </a:solidFill>
              <a:latin typeface="Arial"/>
              <a:ea typeface="Arial"/>
              <a:cs typeface="Arial"/>
              <a:sym typeface="Arial"/>
            </a:endParaRPr>
          </a:p>
          <a:p>
            <a:pPr marL="457200" lvl="0" indent="0" algn="l" rtl="0">
              <a:spcBef>
                <a:spcPts val="0"/>
              </a:spcBef>
              <a:spcAft>
                <a:spcPts val="1600"/>
              </a:spcAft>
              <a:buNone/>
            </a:pP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6"/>
          <p:cNvSpPr txBox="1">
            <a:spLocks noGrp="1"/>
          </p:cNvSpPr>
          <p:nvPr>
            <p:ph type="title"/>
          </p:nvPr>
        </p:nvSpPr>
        <p:spPr>
          <a:xfrm>
            <a:off x="1111875" y="22752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of all, what is metallicity?</a:t>
            </a:r>
            <a:endParaRPr/>
          </a:p>
        </p:txBody>
      </p:sp>
      <p:pic>
        <p:nvPicPr>
          <p:cNvPr id="304" name="Google Shape;304;p16"/>
          <p:cNvPicPr preferRelativeResize="0"/>
          <p:nvPr/>
        </p:nvPicPr>
        <p:blipFill>
          <a:blip r:embed="rId3">
            <a:alphaModFix/>
          </a:blip>
          <a:stretch>
            <a:fillRect/>
          </a:stretch>
        </p:blipFill>
        <p:spPr>
          <a:xfrm>
            <a:off x="1188913" y="1356625"/>
            <a:ext cx="6766176" cy="3354090"/>
          </a:xfrm>
          <a:prstGeom prst="rect">
            <a:avLst/>
          </a:prstGeom>
          <a:noFill/>
          <a:ln>
            <a:noFill/>
          </a:ln>
        </p:spPr>
      </p:pic>
      <p:sp>
        <p:nvSpPr>
          <p:cNvPr id="305" name="Google Shape;305;p16"/>
          <p:cNvSpPr txBox="1"/>
          <p:nvPr/>
        </p:nvSpPr>
        <p:spPr>
          <a:xfrm>
            <a:off x="5717650" y="2626950"/>
            <a:ext cx="1677600" cy="661500"/>
          </a:xfrm>
          <a:prstGeom prst="rect">
            <a:avLst/>
          </a:prstGeom>
          <a:solidFill>
            <a:srgbClr val="FFFFFF"/>
          </a:solidFill>
          <a:ln>
            <a:noFill/>
          </a:ln>
        </p:spPr>
        <p:txBody>
          <a:bodyPr spcFirstLastPara="1" wrap="square" lIns="0" tIns="0" rIns="0" bIns="0" anchor="t" anchorCtr="0">
            <a:noAutofit/>
          </a:bodyPr>
          <a:lstStyle/>
          <a:p>
            <a:pPr marL="0" lvl="0" indent="0" algn="ctr" rtl="0">
              <a:spcBef>
                <a:spcPts val="0"/>
              </a:spcBef>
              <a:spcAft>
                <a:spcPts val="0"/>
              </a:spcAft>
              <a:buNone/>
            </a:pPr>
            <a:r>
              <a:rPr lang="en">
                <a:latin typeface="Nunito"/>
                <a:ea typeface="Nunito"/>
                <a:cs typeface="Nunito"/>
                <a:sym typeface="Nunito"/>
              </a:rPr>
              <a:t>Oxygen</a:t>
            </a: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Low Threshold: 8.0</a:t>
            </a: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0.01% Solar</a:t>
            </a:r>
            <a:endParaRPr>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1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7"/>
          <p:cNvSpPr txBox="1">
            <a:spLocks noGrp="1"/>
          </p:cNvSpPr>
          <p:nvPr>
            <p:ph type="title"/>
          </p:nvPr>
        </p:nvSpPr>
        <p:spPr>
          <a:xfrm>
            <a:off x="340575" y="1895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are we looking?</a:t>
            </a:r>
            <a:endParaRPr/>
          </a:p>
        </p:txBody>
      </p:sp>
      <p:graphicFrame>
        <p:nvGraphicFramePr>
          <p:cNvPr id="311" name="Google Shape;311;p17"/>
          <p:cNvGraphicFramePr/>
          <p:nvPr>
            <p:extLst>
              <p:ext uri="{D42A27DB-BD31-4B8C-83A1-F6EECF244321}">
                <p14:modId xmlns:p14="http://schemas.microsoft.com/office/powerpoint/2010/main" val="4024391408"/>
              </p:ext>
            </p:extLst>
          </p:nvPr>
        </p:nvGraphicFramePr>
        <p:xfrm>
          <a:off x="2513663" y="1058350"/>
          <a:ext cx="5933600" cy="3473300"/>
        </p:xfrm>
        <a:graphic>
          <a:graphicData uri="http://schemas.openxmlformats.org/drawingml/2006/table">
            <a:tbl>
              <a:tblPr>
                <a:noFill/>
                <a:tableStyleId>{6660DD56-9882-4A01-BF81-5FEE96E7BD93}</a:tableStyleId>
              </a:tblPr>
              <a:tblGrid>
                <a:gridCol w="2527025">
                  <a:extLst>
                    <a:ext uri="{9D8B030D-6E8A-4147-A177-3AD203B41FA5}">
                      <a16:colId xmlns:a16="http://schemas.microsoft.com/office/drawing/2014/main" val="20000"/>
                    </a:ext>
                  </a:extLst>
                </a:gridCol>
                <a:gridCol w="1707150">
                  <a:extLst>
                    <a:ext uri="{9D8B030D-6E8A-4147-A177-3AD203B41FA5}">
                      <a16:colId xmlns:a16="http://schemas.microsoft.com/office/drawing/2014/main" val="20001"/>
                    </a:ext>
                  </a:extLst>
                </a:gridCol>
                <a:gridCol w="1699425">
                  <a:extLst>
                    <a:ext uri="{9D8B030D-6E8A-4147-A177-3AD203B41FA5}">
                      <a16:colId xmlns:a16="http://schemas.microsoft.com/office/drawing/2014/main" val="20002"/>
                    </a:ext>
                  </a:extLst>
                </a:gridCol>
              </a:tblGrid>
              <a:tr h="973525">
                <a:tc>
                  <a:txBody>
                    <a:bodyPr/>
                    <a:lstStyle/>
                    <a:p>
                      <a:pPr marL="0" lvl="0" indent="0" algn="ctr" rtl="0">
                        <a:spcBef>
                          <a:spcPts val="0"/>
                        </a:spcBef>
                        <a:spcAft>
                          <a:spcPts val="0"/>
                        </a:spcAft>
                        <a:buNone/>
                      </a:pPr>
                      <a:r>
                        <a:rPr lang="en" sz="2400" b="1" dirty="0"/>
                        <a:t>Target</a:t>
                      </a:r>
                      <a:endParaRPr sz="2400" b="1" dirty="0"/>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400" b="1"/>
                        <a:t>Oxygen Metallicity</a:t>
                      </a:r>
                      <a:endParaRPr sz="2400"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400" b="1"/>
                        <a:t>% Co</a:t>
                      </a:r>
                      <a:endParaRPr sz="2400"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667000">
                <a:tc>
                  <a:txBody>
                    <a:bodyPr/>
                    <a:lstStyle/>
                    <a:p>
                      <a:pPr marL="0" lvl="0" indent="0" algn="ctr" rtl="0">
                        <a:spcBef>
                          <a:spcPts val="0"/>
                        </a:spcBef>
                        <a:spcAft>
                          <a:spcPts val="0"/>
                        </a:spcAft>
                        <a:buClr>
                          <a:srgbClr val="000000"/>
                        </a:buClr>
                        <a:buSzPts val="1100"/>
                        <a:buFont typeface="Arial"/>
                        <a:buNone/>
                      </a:pPr>
                      <a:r>
                        <a:rPr lang="en" sz="2200" b="1"/>
                        <a:t>Sextans A</a:t>
                      </a:r>
                      <a:endParaRPr sz="2200"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200" b="1"/>
                        <a:t>7.5 ± 0.1</a:t>
                      </a:r>
                      <a:endParaRPr sz="2200"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200" b="1"/>
                        <a:t>0.013%</a:t>
                      </a:r>
                      <a:endParaRPr sz="2200"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554225">
                <a:tc>
                  <a:txBody>
                    <a:bodyPr/>
                    <a:lstStyle/>
                    <a:p>
                      <a:pPr marL="0" lvl="0" indent="0" algn="ctr" rtl="0">
                        <a:spcBef>
                          <a:spcPts val="0"/>
                        </a:spcBef>
                        <a:spcAft>
                          <a:spcPts val="0"/>
                        </a:spcAft>
                        <a:buNone/>
                      </a:pPr>
                      <a:r>
                        <a:rPr lang="en" sz="2200" b="1"/>
                        <a:t>WLM</a:t>
                      </a:r>
                      <a:endParaRPr sz="2200"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200" b="1"/>
                        <a:t>7.8 ± 0.1</a:t>
                      </a:r>
                      <a:endParaRPr sz="2200"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200" b="1"/>
                        <a:t>0.0063%</a:t>
                      </a:r>
                      <a:endParaRPr sz="2200"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667000">
                <a:tc>
                  <a:txBody>
                    <a:bodyPr/>
                    <a:lstStyle/>
                    <a:p>
                      <a:pPr marL="0" lvl="0" indent="0" algn="ctr" rtl="0">
                        <a:spcBef>
                          <a:spcPts val="0"/>
                        </a:spcBef>
                        <a:spcAft>
                          <a:spcPts val="0"/>
                        </a:spcAft>
                        <a:buNone/>
                      </a:pPr>
                      <a:r>
                        <a:rPr lang="en" sz="2200" b="1"/>
                        <a:t>Barnard’s Galaxy</a:t>
                      </a:r>
                      <a:endParaRPr sz="2200"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Clr>
                          <a:srgbClr val="000000"/>
                        </a:buClr>
                        <a:buSzPts val="1100"/>
                        <a:buFont typeface="Arial"/>
                        <a:buNone/>
                      </a:pPr>
                      <a:r>
                        <a:rPr lang="en" sz="2200" b="1"/>
                        <a:t>8.1 ± 0.2</a:t>
                      </a:r>
                      <a:endParaRPr sz="2200"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200" b="1"/>
                        <a:t>0.0158%</a:t>
                      </a:r>
                      <a:endParaRPr sz="2200"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611550">
                <a:tc>
                  <a:txBody>
                    <a:bodyPr/>
                    <a:lstStyle/>
                    <a:p>
                      <a:pPr marL="0" lvl="0" indent="0" algn="ctr" rtl="0">
                        <a:spcBef>
                          <a:spcPts val="0"/>
                        </a:spcBef>
                        <a:spcAft>
                          <a:spcPts val="0"/>
                        </a:spcAft>
                        <a:buNone/>
                      </a:pPr>
                      <a:r>
                        <a:rPr lang="en" sz="2200" b="1"/>
                        <a:t>NGC 4214</a:t>
                      </a:r>
                      <a:endParaRPr sz="2200"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Clr>
                          <a:srgbClr val="000000"/>
                        </a:buClr>
                        <a:buSzPts val="1100"/>
                        <a:buFont typeface="Arial"/>
                        <a:buNone/>
                      </a:pPr>
                      <a:r>
                        <a:rPr lang="en" sz="2200" b="1"/>
                        <a:t>8.2 ± 0.1</a:t>
                      </a:r>
                      <a:endParaRPr sz="2200" b="1"/>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2200" b="1" dirty="0"/>
                        <a:t>0.00316%</a:t>
                      </a:r>
                      <a:endParaRPr sz="2200" b="1" dirty="0"/>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bl>
          </a:graphicData>
        </a:graphic>
      </p:graphicFrame>
      <p:cxnSp>
        <p:nvCxnSpPr>
          <p:cNvPr id="312" name="Google Shape;312;p17"/>
          <p:cNvCxnSpPr/>
          <p:nvPr/>
        </p:nvCxnSpPr>
        <p:spPr>
          <a:xfrm>
            <a:off x="218225" y="3256850"/>
            <a:ext cx="8524800" cy="3900"/>
          </a:xfrm>
          <a:prstGeom prst="straightConnector1">
            <a:avLst/>
          </a:prstGeom>
          <a:noFill/>
          <a:ln w="38100" cap="flat" cmpd="sng">
            <a:solidFill>
              <a:srgbClr val="FF0000"/>
            </a:solidFill>
            <a:prstDash val="solid"/>
            <a:round/>
            <a:headEnd type="none" w="med" len="med"/>
            <a:tailEnd type="none" w="med" len="med"/>
          </a:ln>
        </p:spPr>
      </p:cxnSp>
      <p:sp>
        <p:nvSpPr>
          <p:cNvPr id="313" name="Google Shape;313;p17"/>
          <p:cNvSpPr txBox="1"/>
          <p:nvPr/>
        </p:nvSpPr>
        <p:spPr>
          <a:xfrm>
            <a:off x="196325" y="2450150"/>
            <a:ext cx="2394300" cy="6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latin typeface="Nunito"/>
                <a:ea typeface="Nunito"/>
                <a:cs typeface="Nunito"/>
                <a:sym typeface="Nunito"/>
              </a:rPr>
              <a:t>Threshold: 8.0 </a:t>
            </a:r>
            <a:endParaRPr sz="2400" b="1" dirty="0">
              <a:latin typeface="Nunito"/>
              <a:ea typeface="Nunito"/>
              <a:cs typeface="Nunito"/>
              <a:sym typeface="Nunito"/>
            </a:endParaRPr>
          </a:p>
          <a:p>
            <a:pPr marL="0" lvl="0" indent="0" algn="l" rtl="0">
              <a:spcBef>
                <a:spcPts val="0"/>
              </a:spcBef>
              <a:spcAft>
                <a:spcPts val="0"/>
              </a:spcAft>
              <a:buNone/>
            </a:pPr>
            <a:r>
              <a:rPr lang="en" sz="2400" b="1" dirty="0">
                <a:latin typeface="Nunito"/>
                <a:ea typeface="Nunito"/>
                <a:cs typeface="Nunito"/>
                <a:sym typeface="Nunito"/>
              </a:rPr>
              <a:t>0.01% Solar</a:t>
            </a:r>
            <a:endParaRPr sz="2400" b="1" dirty="0">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8"/>
          <p:cNvSpPr txBox="1">
            <a:spLocks noGrp="1"/>
          </p:cNvSpPr>
          <p:nvPr>
            <p:ph type="title"/>
          </p:nvPr>
        </p:nvSpPr>
        <p:spPr>
          <a:xfrm>
            <a:off x="1223750" y="574950"/>
            <a:ext cx="73953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What is IMF?</a:t>
            </a:r>
            <a:endParaRPr sz="3000" b="1"/>
          </a:p>
        </p:txBody>
      </p:sp>
      <p:sp>
        <p:nvSpPr>
          <p:cNvPr id="319" name="Google Shape;319;p18"/>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20" name="Google Shape;320;p18"/>
          <p:cNvPicPr preferRelativeResize="0"/>
          <p:nvPr/>
        </p:nvPicPr>
        <p:blipFill>
          <a:blip r:embed="rId3">
            <a:alphaModFix/>
          </a:blip>
          <a:stretch>
            <a:fillRect/>
          </a:stretch>
        </p:blipFill>
        <p:spPr>
          <a:xfrm>
            <a:off x="3" y="1323500"/>
            <a:ext cx="5654347" cy="3874700"/>
          </a:xfrm>
          <a:prstGeom prst="rect">
            <a:avLst/>
          </a:prstGeom>
          <a:noFill/>
          <a:ln>
            <a:noFill/>
          </a:ln>
        </p:spPr>
      </p:pic>
      <p:sp>
        <p:nvSpPr>
          <p:cNvPr id="321" name="Google Shape;321;p18"/>
          <p:cNvSpPr txBox="1"/>
          <p:nvPr/>
        </p:nvSpPr>
        <p:spPr>
          <a:xfrm>
            <a:off x="3016050" y="1282500"/>
            <a:ext cx="2489700" cy="6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 -2.0 (Salpeter Value)</a:t>
            </a:r>
            <a:endParaRPr sz="2400">
              <a:solidFill>
                <a:srgbClr val="FFFFFF"/>
              </a:solidFill>
            </a:endParaRPr>
          </a:p>
        </p:txBody>
      </p:sp>
      <p:sp>
        <p:nvSpPr>
          <p:cNvPr id="322" name="Google Shape;322;p18"/>
          <p:cNvSpPr/>
          <p:nvPr/>
        </p:nvSpPr>
        <p:spPr>
          <a:xfrm rot="-875755">
            <a:off x="2566461" y="1671791"/>
            <a:ext cx="521428" cy="256713"/>
          </a:xfrm>
          <a:prstGeom prst="left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3" name="Google Shape;323;p18"/>
          <p:cNvCxnSpPr/>
          <p:nvPr/>
        </p:nvCxnSpPr>
        <p:spPr>
          <a:xfrm>
            <a:off x="699150" y="1705000"/>
            <a:ext cx="5057700" cy="982200"/>
          </a:xfrm>
          <a:prstGeom prst="straightConnector1">
            <a:avLst/>
          </a:prstGeom>
          <a:noFill/>
          <a:ln w="38100" cap="flat" cmpd="sng">
            <a:solidFill>
              <a:srgbClr val="00FF00"/>
            </a:solidFill>
            <a:prstDash val="solid"/>
            <a:round/>
            <a:headEnd type="none" w="med" len="med"/>
            <a:tailEnd type="none" w="med" len="med"/>
          </a:ln>
        </p:spPr>
      </p:cxnSp>
      <p:sp>
        <p:nvSpPr>
          <p:cNvPr id="324" name="Google Shape;324;p18"/>
          <p:cNvSpPr/>
          <p:nvPr/>
        </p:nvSpPr>
        <p:spPr>
          <a:xfrm rot="3748356">
            <a:off x="3960699" y="2583629"/>
            <a:ext cx="495269" cy="213891"/>
          </a:xfrm>
          <a:prstGeom prst="left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txBox="1"/>
          <p:nvPr/>
        </p:nvSpPr>
        <p:spPr>
          <a:xfrm>
            <a:off x="3470350" y="2863550"/>
            <a:ext cx="1902900" cy="3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Expectation</a:t>
            </a:r>
            <a:endParaRPr sz="2400">
              <a:solidFill>
                <a:srgbClr val="FFFFFF"/>
              </a:solidFill>
            </a:endParaRPr>
          </a:p>
        </p:txBody>
      </p:sp>
      <p:pic>
        <p:nvPicPr>
          <p:cNvPr id="326" name="Google Shape;326;p18"/>
          <p:cNvPicPr preferRelativeResize="0"/>
          <p:nvPr/>
        </p:nvPicPr>
        <p:blipFill rotWithShape="1">
          <a:blip r:embed="rId4">
            <a:alphaModFix/>
          </a:blip>
          <a:srcRect l="22057" t="12194" b="28409"/>
          <a:stretch/>
        </p:blipFill>
        <p:spPr>
          <a:xfrm>
            <a:off x="5654350" y="1705000"/>
            <a:ext cx="3417751" cy="2803776"/>
          </a:xfrm>
          <a:prstGeom prst="rect">
            <a:avLst/>
          </a:prstGeom>
          <a:noFill/>
          <a:ln>
            <a:noFill/>
          </a:ln>
        </p:spPr>
      </p:pic>
      <p:sp>
        <p:nvSpPr>
          <p:cNvPr id="327" name="Google Shape;327;p18"/>
          <p:cNvSpPr txBox="1"/>
          <p:nvPr/>
        </p:nvSpPr>
        <p:spPr>
          <a:xfrm>
            <a:off x="0" y="4879000"/>
            <a:ext cx="2751000" cy="31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000" b="1"/>
              <a:t>Credit: </a:t>
            </a:r>
            <a:r>
              <a:rPr lang="en" sz="1000"/>
              <a:t>University of Colorado Boulder</a:t>
            </a:r>
            <a:endParaRPr sz="1000"/>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childTnLst>
                                </p:cTn>
                              </p:par>
                              <p:par>
                                <p:cTn id="8" presetID="10" presetClass="entr" presetSubtype="0" fill="hold" nodeType="withEffect">
                                  <p:stCondLst>
                                    <p:cond delay="0"/>
                                  </p:stCondLst>
                                  <p:childTnLst>
                                    <p:set>
                                      <p:cBhvr>
                                        <p:cTn id="9" dur="1" fill="hold">
                                          <p:stCondLst>
                                            <p:cond delay="0"/>
                                          </p:stCondLst>
                                        </p:cTn>
                                        <p:tgtEl>
                                          <p:spTgt spid="325"/>
                                        </p:tgtEl>
                                        <p:attrNameLst>
                                          <p:attrName>style.visibility</p:attrName>
                                        </p:attrNameLst>
                                      </p:cBhvr>
                                      <p:to>
                                        <p:strVal val="visible"/>
                                      </p:to>
                                    </p:set>
                                    <p:animEffect transition="in" filter="fade">
                                      <p:cBhvr>
                                        <p:cTn id="10" dur="1000"/>
                                        <p:tgtEl>
                                          <p:spTgt spid="325"/>
                                        </p:tgtEl>
                                      </p:cBhvr>
                                    </p:animEffect>
                                  </p:childTnLst>
                                </p:cTn>
                              </p:par>
                              <p:par>
                                <p:cTn id="11" presetID="10" presetClass="entr" presetSubtype="0" fill="hold" nodeType="withEffect">
                                  <p:stCondLst>
                                    <p:cond delay="0"/>
                                  </p:stCondLst>
                                  <p:childTnLst>
                                    <p:set>
                                      <p:cBhvr>
                                        <p:cTn id="12" dur="1" fill="hold">
                                          <p:stCondLst>
                                            <p:cond delay="0"/>
                                          </p:stCondLst>
                                        </p:cTn>
                                        <p:tgtEl>
                                          <p:spTgt spid="324"/>
                                        </p:tgtEl>
                                        <p:attrNameLst>
                                          <p:attrName>style.visibility</p:attrName>
                                        </p:attrNameLst>
                                      </p:cBhvr>
                                      <p:to>
                                        <p:strVal val="visible"/>
                                      </p:to>
                                    </p:set>
                                    <p:animEffect transition="in" filter="fade">
                                      <p:cBhvr>
                                        <p:cTn id="13" dur="1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19"/>
          <p:cNvPicPr preferRelativeResize="0"/>
          <p:nvPr/>
        </p:nvPicPr>
        <p:blipFill>
          <a:blip r:embed="rId3">
            <a:alphaModFix/>
          </a:blip>
          <a:stretch>
            <a:fillRect/>
          </a:stretch>
        </p:blipFill>
        <p:spPr>
          <a:xfrm>
            <a:off x="7207725" y="1868998"/>
            <a:ext cx="1848845" cy="1848825"/>
          </a:xfrm>
          <a:prstGeom prst="rect">
            <a:avLst/>
          </a:prstGeom>
          <a:noFill/>
          <a:ln>
            <a:noFill/>
          </a:ln>
        </p:spPr>
      </p:pic>
      <p:sp>
        <p:nvSpPr>
          <p:cNvPr id="333" name="Google Shape;333;p19"/>
          <p:cNvSpPr txBox="1">
            <a:spLocks noGrp="1"/>
          </p:cNvSpPr>
          <p:nvPr>
            <p:ph type="title"/>
          </p:nvPr>
        </p:nvSpPr>
        <p:spPr>
          <a:xfrm>
            <a:off x="1157375" y="665350"/>
            <a:ext cx="29442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Why cooling?</a:t>
            </a:r>
            <a:endParaRPr sz="3000" b="1"/>
          </a:p>
        </p:txBody>
      </p:sp>
      <p:sp>
        <p:nvSpPr>
          <p:cNvPr id="334" name="Google Shape;334;p19"/>
          <p:cNvSpPr txBox="1">
            <a:spLocks noGrp="1"/>
          </p:cNvSpPr>
          <p:nvPr>
            <p:ph type="body" idx="1"/>
          </p:nvPr>
        </p:nvSpPr>
        <p:spPr>
          <a:xfrm>
            <a:off x="294750" y="1404550"/>
            <a:ext cx="3457200" cy="523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How do stars form?</a:t>
            </a:r>
            <a:endParaRPr sz="2400"/>
          </a:p>
        </p:txBody>
      </p:sp>
      <p:sp>
        <p:nvSpPr>
          <p:cNvPr id="335" name="Google Shape;335;p19"/>
          <p:cNvSpPr txBox="1"/>
          <p:nvPr/>
        </p:nvSpPr>
        <p:spPr>
          <a:xfrm>
            <a:off x="7864675" y="3776575"/>
            <a:ext cx="1191900" cy="3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Nunito"/>
                <a:ea typeface="Nunito"/>
                <a:cs typeface="Nunito"/>
                <a:sym typeface="Nunito"/>
              </a:rPr>
              <a:t>Credit: </a:t>
            </a:r>
            <a:r>
              <a:rPr lang="en" sz="1100">
                <a:latin typeface="Nunito"/>
                <a:ea typeface="Nunito"/>
                <a:cs typeface="Nunito"/>
                <a:sym typeface="Nunito"/>
              </a:rPr>
              <a:t>NASA</a:t>
            </a:r>
            <a:endParaRPr sz="1100">
              <a:latin typeface="Nunito"/>
              <a:ea typeface="Nunito"/>
              <a:cs typeface="Nunito"/>
              <a:sym typeface="Nunito"/>
            </a:endParaRPr>
          </a:p>
        </p:txBody>
      </p:sp>
      <p:sp>
        <p:nvSpPr>
          <p:cNvPr id="336" name="Google Shape;336;p19"/>
          <p:cNvSpPr txBox="1"/>
          <p:nvPr/>
        </p:nvSpPr>
        <p:spPr>
          <a:xfrm>
            <a:off x="4209988" y="1099150"/>
            <a:ext cx="1398600" cy="129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Nunito"/>
                <a:ea typeface="Nunito"/>
                <a:cs typeface="Nunito"/>
                <a:sym typeface="Nunito"/>
              </a:rPr>
              <a:t>Gravity must win here!</a:t>
            </a:r>
            <a:endParaRPr sz="2400" b="1" dirty="0">
              <a:latin typeface="Nunito"/>
              <a:ea typeface="Nunito"/>
              <a:cs typeface="Nunito"/>
              <a:sym typeface="Nunito"/>
            </a:endParaRPr>
          </a:p>
        </p:txBody>
      </p:sp>
      <p:sp>
        <p:nvSpPr>
          <p:cNvPr id="337" name="Google Shape;337;p19"/>
          <p:cNvSpPr txBox="1"/>
          <p:nvPr/>
        </p:nvSpPr>
        <p:spPr>
          <a:xfrm>
            <a:off x="371850" y="2059150"/>
            <a:ext cx="3729600" cy="26808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Font typeface="Nunito"/>
              <a:buAutoNum type="arabicPeriod"/>
            </a:pPr>
            <a:r>
              <a:rPr lang="en" sz="3000" dirty="0">
                <a:latin typeface="Nunito"/>
                <a:ea typeface="Nunito"/>
                <a:cs typeface="Nunito"/>
                <a:sym typeface="Nunito"/>
              </a:rPr>
              <a:t>Thermal Pressure removed via cooling OR</a:t>
            </a:r>
            <a:endParaRPr sz="3000" dirty="0">
              <a:latin typeface="Nunito"/>
              <a:ea typeface="Nunito"/>
              <a:cs typeface="Nunito"/>
              <a:sym typeface="Nunito"/>
            </a:endParaRPr>
          </a:p>
          <a:p>
            <a:pPr marL="457200" lvl="0" indent="-419100" algn="l" rtl="0">
              <a:spcBef>
                <a:spcPts val="0"/>
              </a:spcBef>
              <a:spcAft>
                <a:spcPts val="0"/>
              </a:spcAft>
              <a:buSzPts val="3000"/>
              <a:buFont typeface="Nunito"/>
              <a:buAutoNum type="arabicPeriod"/>
            </a:pPr>
            <a:r>
              <a:rPr lang="en" sz="3000" dirty="0">
                <a:latin typeface="Nunito"/>
                <a:ea typeface="Nunito"/>
                <a:cs typeface="Nunito"/>
                <a:sym typeface="Nunito"/>
              </a:rPr>
              <a:t>More material and thus more mass and gravity</a:t>
            </a:r>
            <a:endParaRPr sz="3000" dirty="0">
              <a:latin typeface="Nunito"/>
              <a:ea typeface="Nunito"/>
              <a:cs typeface="Nunito"/>
              <a:sym typeface="Nunito"/>
            </a:endParaRPr>
          </a:p>
        </p:txBody>
      </p:sp>
      <p:pic>
        <p:nvPicPr>
          <p:cNvPr id="338" name="Google Shape;338;p19"/>
          <p:cNvPicPr preferRelativeResize="0"/>
          <p:nvPr/>
        </p:nvPicPr>
        <p:blipFill>
          <a:blip r:embed="rId4">
            <a:alphaModFix/>
          </a:blip>
          <a:stretch>
            <a:fillRect/>
          </a:stretch>
        </p:blipFill>
        <p:spPr>
          <a:xfrm>
            <a:off x="4360175" y="2775600"/>
            <a:ext cx="2588825" cy="2304050"/>
          </a:xfrm>
          <a:prstGeom prst="rect">
            <a:avLst/>
          </a:prstGeom>
          <a:noFill/>
          <a:ln>
            <a:noFill/>
          </a:ln>
        </p:spPr>
      </p:pic>
      <p:sp>
        <p:nvSpPr>
          <p:cNvPr id="339" name="Google Shape;339;p19"/>
          <p:cNvSpPr txBox="1"/>
          <p:nvPr/>
        </p:nvSpPr>
        <p:spPr>
          <a:xfrm>
            <a:off x="6949000" y="4551050"/>
            <a:ext cx="2109900" cy="52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b="1"/>
              <a:t>Credit: </a:t>
            </a:r>
            <a:r>
              <a:rPr lang="en" sz="900"/>
              <a:t>Local Group Galaxies Survey Team/NOAO/AURA/ NSF.</a:t>
            </a:r>
            <a:endParaRPr sz="900"/>
          </a:p>
          <a:p>
            <a:pPr marL="0" lvl="0" indent="0" algn="l" rtl="0">
              <a:spcBef>
                <a:spcPts val="0"/>
              </a:spcBef>
              <a:spcAft>
                <a:spcPts val="0"/>
              </a:spcAft>
              <a:buNone/>
            </a:pPr>
            <a:endParaRPr>
              <a:latin typeface="Nunito"/>
              <a:ea typeface="Nunito"/>
              <a:cs typeface="Nunito"/>
              <a:sym typeface="Nunito"/>
            </a:endParaRPr>
          </a:p>
        </p:txBody>
      </p:sp>
      <p:sp>
        <p:nvSpPr>
          <p:cNvPr id="340" name="Google Shape;340;p19"/>
          <p:cNvSpPr txBox="1"/>
          <p:nvPr/>
        </p:nvSpPr>
        <p:spPr>
          <a:xfrm>
            <a:off x="7474913" y="186100"/>
            <a:ext cx="1504500" cy="3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Nunito"/>
                <a:ea typeface="Nunito"/>
                <a:cs typeface="Nunito"/>
                <a:sym typeface="Nunito"/>
              </a:rPr>
              <a:t>Credit</a:t>
            </a:r>
            <a:r>
              <a:rPr lang="en" sz="900">
                <a:latin typeface="Nunito"/>
                <a:ea typeface="Nunito"/>
                <a:cs typeface="Nunito"/>
                <a:sym typeface="Nunito"/>
              </a:rPr>
              <a:t>: WorldArtsMe</a:t>
            </a:r>
            <a:endParaRPr sz="900">
              <a:latin typeface="Nunito"/>
              <a:ea typeface="Nunito"/>
              <a:cs typeface="Nunito"/>
              <a:sym typeface="Nunito"/>
            </a:endParaRPr>
          </a:p>
        </p:txBody>
      </p:sp>
      <p:sp>
        <p:nvSpPr>
          <p:cNvPr id="341" name="Google Shape;341;p19"/>
          <p:cNvSpPr/>
          <p:nvPr/>
        </p:nvSpPr>
        <p:spPr>
          <a:xfrm rot="5400000">
            <a:off x="7704748" y="1145062"/>
            <a:ext cx="528600" cy="4368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4895600" y="553825"/>
            <a:ext cx="576600" cy="4629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rot="10800000">
            <a:off x="7207650" y="3903103"/>
            <a:ext cx="585000" cy="5580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4" name="Google Shape;344;p19"/>
          <p:cNvPicPr preferRelativeResize="0"/>
          <p:nvPr/>
        </p:nvPicPr>
        <p:blipFill>
          <a:blip r:embed="rId5">
            <a:alphaModFix/>
          </a:blip>
          <a:stretch>
            <a:fillRect/>
          </a:stretch>
        </p:blipFill>
        <p:spPr>
          <a:xfrm>
            <a:off x="5556475" y="229658"/>
            <a:ext cx="2109900" cy="11112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0"/>
          <p:cNvSpPr txBox="1">
            <a:spLocks noGrp="1"/>
          </p:cNvSpPr>
          <p:nvPr>
            <p:ph type="title"/>
          </p:nvPr>
        </p:nvSpPr>
        <p:spPr>
          <a:xfrm>
            <a:off x="1146788" y="67402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How does cooling occur?</a:t>
            </a:r>
            <a:endParaRPr sz="3000" b="1"/>
          </a:p>
        </p:txBody>
      </p:sp>
      <p:sp>
        <p:nvSpPr>
          <p:cNvPr id="350" name="Google Shape;350;p20"/>
          <p:cNvSpPr txBox="1">
            <a:spLocks noGrp="1"/>
          </p:cNvSpPr>
          <p:nvPr>
            <p:ph type="body" idx="1"/>
          </p:nvPr>
        </p:nvSpPr>
        <p:spPr>
          <a:xfrm>
            <a:off x="179250" y="1421550"/>
            <a:ext cx="8785500" cy="115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CII (C+) → Carbon which has been ionized once</a:t>
            </a:r>
            <a:endParaRPr sz="1800"/>
          </a:p>
          <a:p>
            <a:pPr marL="457200" lvl="0" indent="-342900" algn="l" rtl="0">
              <a:spcBef>
                <a:spcPts val="0"/>
              </a:spcBef>
              <a:spcAft>
                <a:spcPts val="0"/>
              </a:spcAft>
              <a:buSzPts val="1800"/>
              <a:buChar char="➢"/>
            </a:pPr>
            <a:r>
              <a:rPr lang="en" sz="1800"/>
              <a:t>Excitation of  C+ causes energy to leave → cooling</a:t>
            </a:r>
            <a:endParaRPr sz="1800"/>
          </a:p>
        </p:txBody>
      </p:sp>
      <p:pic>
        <p:nvPicPr>
          <p:cNvPr id="351" name="Google Shape;351;p20"/>
          <p:cNvPicPr preferRelativeResize="0"/>
          <p:nvPr/>
        </p:nvPicPr>
        <p:blipFill>
          <a:blip r:embed="rId3">
            <a:alphaModFix/>
          </a:blip>
          <a:stretch>
            <a:fillRect/>
          </a:stretch>
        </p:blipFill>
        <p:spPr>
          <a:xfrm>
            <a:off x="5238401" y="2507775"/>
            <a:ext cx="3523072" cy="2564025"/>
          </a:xfrm>
          <a:prstGeom prst="rect">
            <a:avLst/>
          </a:prstGeom>
          <a:noFill/>
          <a:ln>
            <a:noFill/>
          </a:ln>
        </p:spPr>
      </p:pic>
      <p:pic>
        <p:nvPicPr>
          <p:cNvPr id="352" name="Google Shape;352;p20"/>
          <p:cNvPicPr preferRelativeResize="0"/>
          <p:nvPr/>
        </p:nvPicPr>
        <p:blipFill>
          <a:blip r:embed="rId4">
            <a:alphaModFix/>
          </a:blip>
          <a:stretch>
            <a:fillRect/>
          </a:stretch>
        </p:blipFill>
        <p:spPr>
          <a:xfrm>
            <a:off x="767800" y="2379825"/>
            <a:ext cx="3908517" cy="2564026"/>
          </a:xfrm>
          <a:prstGeom prst="rect">
            <a:avLst/>
          </a:prstGeom>
          <a:noFill/>
          <a:ln>
            <a:noFill/>
          </a:ln>
        </p:spPr>
      </p:pic>
      <p:sp>
        <p:nvSpPr>
          <p:cNvPr id="353" name="Google Shape;353;p20"/>
          <p:cNvSpPr txBox="1"/>
          <p:nvPr/>
        </p:nvSpPr>
        <p:spPr>
          <a:xfrm>
            <a:off x="53800" y="4669200"/>
            <a:ext cx="2031900" cy="4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CII Orbital Model</a:t>
            </a:r>
            <a:endParaRPr sz="1800" b="1"/>
          </a:p>
        </p:txBody>
      </p:sp>
      <p:sp>
        <p:nvSpPr>
          <p:cNvPr id="354" name="Google Shape;354;p20"/>
          <p:cNvSpPr txBox="1"/>
          <p:nvPr/>
        </p:nvSpPr>
        <p:spPr>
          <a:xfrm>
            <a:off x="7510675" y="4560825"/>
            <a:ext cx="1535400" cy="3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Nunito"/>
                <a:ea typeface="Nunito"/>
                <a:cs typeface="Nunito"/>
                <a:sym typeface="Nunito"/>
              </a:rPr>
              <a:t>Credit: </a:t>
            </a:r>
            <a:r>
              <a:rPr lang="en" sz="1200">
                <a:latin typeface="Nunito"/>
                <a:ea typeface="Nunito"/>
                <a:cs typeface="Nunito"/>
                <a:sym typeface="Nunito"/>
              </a:rPr>
              <a:t>Physics Stack Exchange</a:t>
            </a:r>
            <a:endParaRPr sz="1200">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21"/>
          <p:cNvPicPr preferRelativeResize="0"/>
          <p:nvPr/>
        </p:nvPicPr>
        <p:blipFill>
          <a:blip r:embed="rId3">
            <a:alphaModFix/>
          </a:blip>
          <a:stretch>
            <a:fillRect/>
          </a:stretch>
        </p:blipFill>
        <p:spPr>
          <a:xfrm>
            <a:off x="1404725" y="538850"/>
            <a:ext cx="6096000" cy="4457700"/>
          </a:xfrm>
          <a:prstGeom prst="rect">
            <a:avLst/>
          </a:prstGeom>
          <a:noFill/>
          <a:ln>
            <a:noFill/>
          </a:ln>
        </p:spPr>
      </p:pic>
      <p:sp>
        <p:nvSpPr>
          <p:cNvPr id="360" name="Google Shape;360;p21"/>
          <p:cNvSpPr txBox="1">
            <a:spLocks noGrp="1"/>
          </p:cNvSpPr>
          <p:nvPr>
            <p:ph type="title"/>
          </p:nvPr>
        </p:nvSpPr>
        <p:spPr>
          <a:xfrm>
            <a:off x="318725" y="994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How are we measuring it?</a:t>
            </a:r>
            <a:endParaRPr sz="3000" b="1"/>
          </a:p>
        </p:txBody>
      </p:sp>
      <p:cxnSp>
        <p:nvCxnSpPr>
          <p:cNvPr id="361" name="Google Shape;361;p21"/>
          <p:cNvCxnSpPr/>
          <p:nvPr/>
        </p:nvCxnSpPr>
        <p:spPr>
          <a:xfrm>
            <a:off x="1702850" y="4069725"/>
            <a:ext cx="5986800" cy="4500"/>
          </a:xfrm>
          <a:prstGeom prst="straightConnector1">
            <a:avLst/>
          </a:prstGeom>
          <a:noFill/>
          <a:ln w="38100" cap="flat" cmpd="sng">
            <a:solidFill>
              <a:srgbClr val="FF0000"/>
            </a:solidFill>
            <a:prstDash val="solid"/>
            <a:round/>
            <a:headEnd type="none" w="med" len="med"/>
            <a:tailEnd type="none" w="med" len="med"/>
          </a:ln>
        </p:spPr>
      </p:cxnSp>
      <p:sp>
        <p:nvSpPr>
          <p:cNvPr id="362" name="Google Shape;362;p21"/>
          <p:cNvSpPr/>
          <p:nvPr/>
        </p:nvSpPr>
        <p:spPr>
          <a:xfrm rot="-1784145">
            <a:off x="4587133" y="2646601"/>
            <a:ext cx="1166733" cy="370727"/>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1"/>
          <p:cNvSpPr txBox="1"/>
          <p:nvPr/>
        </p:nvSpPr>
        <p:spPr>
          <a:xfrm>
            <a:off x="7016525" y="3461925"/>
            <a:ext cx="1822800" cy="6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Nunito"/>
                <a:ea typeface="Nunito"/>
                <a:cs typeface="Nunito"/>
                <a:sym typeface="Nunito"/>
              </a:rPr>
              <a:t>Baseline</a:t>
            </a:r>
            <a:endParaRPr sz="2400">
              <a:latin typeface="Nunito"/>
              <a:ea typeface="Nunito"/>
              <a:cs typeface="Nunito"/>
              <a:sym typeface="Nunito"/>
            </a:endParaRPr>
          </a:p>
        </p:txBody>
      </p:sp>
      <p:sp>
        <p:nvSpPr>
          <p:cNvPr id="364" name="Google Shape;364;p21"/>
          <p:cNvSpPr/>
          <p:nvPr/>
        </p:nvSpPr>
        <p:spPr>
          <a:xfrm>
            <a:off x="5666125" y="1215438"/>
            <a:ext cx="1963200" cy="1356300"/>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2400">
                <a:latin typeface="Nunito"/>
                <a:ea typeface="Nunito"/>
                <a:cs typeface="Nunito"/>
                <a:sym typeface="Nunito"/>
              </a:rPr>
              <a:t>Flux is the area under the curve.</a:t>
            </a:r>
            <a:endParaRPr sz="2400">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1000"/>
                                        <p:tgtEl>
                                          <p:spTgt spid="362"/>
                                        </p:tgtEl>
                                      </p:cBhvr>
                                    </p:animEffect>
                                  </p:childTnLst>
                                </p:cTn>
                              </p:par>
                              <p:par>
                                <p:cTn id="11" presetID="10" presetClass="entr" presetSubtype="0" fill="hold" nodeType="withEffect">
                                  <p:stCondLst>
                                    <p:cond delay="0"/>
                                  </p:stCondLst>
                                  <p:childTnLst>
                                    <p:set>
                                      <p:cBhvr>
                                        <p:cTn id="12" dur="1" fill="hold">
                                          <p:stCondLst>
                                            <p:cond delay="0"/>
                                          </p:stCondLst>
                                        </p:cTn>
                                        <p:tgtEl>
                                          <p:spTgt spid="363"/>
                                        </p:tgtEl>
                                        <p:attrNameLst>
                                          <p:attrName>style.visibility</p:attrName>
                                        </p:attrNameLst>
                                      </p:cBhvr>
                                      <p:to>
                                        <p:strVal val="visible"/>
                                      </p:to>
                                    </p:set>
                                    <p:animEffect transition="in" filter="fade">
                                      <p:cBhvr>
                                        <p:cTn id="13"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22"/>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71" name="Google Shape;371;p22"/>
          <p:cNvPicPr preferRelativeResize="0"/>
          <p:nvPr/>
        </p:nvPicPr>
        <p:blipFill>
          <a:blip r:embed="rId3">
            <a:alphaModFix/>
          </a:blip>
          <a:stretch>
            <a:fillRect/>
          </a:stretch>
        </p:blipFill>
        <p:spPr>
          <a:xfrm>
            <a:off x="121050" y="0"/>
            <a:ext cx="8901900" cy="5143500"/>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1601</Words>
  <Application>Microsoft Office PowerPoint</Application>
  <PresentationFormat>On-screen Show (16:9)</PresentationFormat>
  <Paragraphs>120</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Maven Pro</vt:lpstr>
      <vt:lpstr>Nunito</vt:lpstr>
      <vt:lpstr>Momentum</vt:lpstr>
      <vt:lpstr>Mapping Cooling of Interstellar Atomic Gas with CII Emission Spectroscopy</vt:lpstr>
      <vt:lpstr>Overall Goals</vt:lpstr>
      <vt:lpstr>First of all, what is metallicity?</vt:lpstr>
      <vt:lpstr>Where are we looking?</vt:lpstr>
      <vt:lpstr>What is IMF?</vt:lpstr>
      <vt:lpstr>Why cooling?</vt:lpstr>
      <vt:lpstr>How does cooling occur?</vt:lpstr>
      <vt:lpstr>How are we measuring it?</vt:lpstr>
      <vt:lpstr>PowerPoint Presentation</vt:lpstr>
      <vt:lpstr>Importance of Results</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Cooling of Interstellar Atomic Gas with CII Emission Spectroscopy</dc:title>
  <dc:creator>Emily Apel</dc:creator>
  <cp:lastModifiedBy>Emily Apel</cp:lastModifiedBy>
  <cp:revision>3</cp:revision>
  <dcterms:modified xsi:type="dcterms:W3CDTF">2019-04-02T03:46:30Z</dcterms:modified>
</cp:coreProperties>
</file>